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9"/>
  </p:notesMasterIdLst>
  <p:sldIdLst>
    <p:sldId id="261" r:id="rId2"/>
    <p:sldId id="306" r:id="rId3"/>
    <p:sldId id="309" r:id="rId4"/>
    <p:sldId id="310" r:id="rId5"/>
    <p:sldId id="312" r:id="rId6"/>
    <p:sldId id="307" r:id="rId7"/>
    <p:sldId id="272" r:id="rId8"/>
  </p:sldIdLst>
  <p:sldSz cx="12192000" cy="6858000"/>
  <p:notesSz cx="6692900" cy="98679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-1896" y="-10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0036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90950" y="0"/>
            <a:ext cx="290036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4FDAF-B6DD-439C-AB59-B868DEB25193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7150" y="739775"/>
            <a:ext cx="657860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9925" y="4687888"/>
            <a:ext cx="5353050" cy="44402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00363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90950" y="9372600"/>
            <a:ext cx="2900363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299B9-A52A-4851-B993-25039F159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946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F9FF-9357-4349-9AC2-E496A1C1C7F2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943FF-38D0-49C4-86EE-0416B45373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F9FF-9357-4349-9AC2-E496A1C1C7F2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943FF-38D0-49C4-86EE-0416B45373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F9FF-9357-4349-9AC2-E496A1C1C7F2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943FF-38D0-49C4-86EE-0416B45373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F9FF-9357-4349-9AC2-E496A1C1C7F2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943FF-38D0-49C4-86EE-0416B45373C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F9FF-9357-4349-9AC2-E496A1C1C7F2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943FF-38D0-49C4-86EE-0416B45373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F9FF-9357-4349-9AC2-E496A1C1C7F2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943FF-38D0-49C4-86EE-0416B45373C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F9FF-9357-4349-9AC2-E496A1C1C7F2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943FF-38D0-49C4-86EE-0416B45373C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F9FF-9357-4349-9AC2-E496A1C1C7F2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943FF-38D0-49C4-86EE-0416B45373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F9FF-9357-4349-9AC2-E496A1C1C7F2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943FF-38D0-49C4-86EE-0416B45373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F9FF-9357-4349-9AC2-E496A1C1C7F2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943FF-38D0-49C4-86EE-0416B45373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F9FF-9357-4349-9AC2-E496A1C1C7F2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943FF-38D0-49C4-86EE-0416B45373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D9BF9FF-9357-4349-9AC2-E496A1C1C7F2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15943FF-38D0-49C4-86EE-0416B45373C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BD6A6B-995D-4DB0-B583-8D3A1356F19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94136" y="509536"/>
            <a:ext cx="11332259" cy="573488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200"/>
              </a:lnSpc>
            </a:pPr>
            <a:endParaRPr lang="ru-RU" sz="44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endParaRPr lang="ru-RU" sz="44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endParaRPr lang="ru-RU" sz="44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endParaRPr lang="ru-RU" sz="44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endParaRPr lang="ru-RU" sz="44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endParaRPr lang="ru-RU" sz="44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endParaRPr lang="ru-RU" sz="44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endParaRPr lang="ru-RU" sz="4400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endParaRPr lang="ru-RU" sz="44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r>
              <a:rPr lang="ru-RU" sz="4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Изменения в налоговом законодательстве с</a:t>
            </a:r>
          </a:p>
          <a:p>
            <a:pPr algn="ctr">
              <a:lnSpc>
                <a:spcPts val="2200"/>
              </a:lnSpc>
            </a:pPr>
            <a:endParaRPr lang="ru-RU" sz="44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r>
              <a:rPr lang="ru-RU" sz="4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01.01.2025 года. </a:t>
            </a:r>
            <a:r>
              <a:rPr lang="ru-RU" sz="4400" b="1" dirty="0" err="1" smtClean="0">
                <a:solidFill>
                  <a:schemeClr val="accent1"/>
                </a:solidFill>
                <a:latin typeface="Calibri" panose="020F0502020204030204" pitchFamily="34" charset="0"/>
              </a:rPr>
              <a:t>АвтоУСН</a:t>
            </a:r>
            <a:endParaRPr lang="ru-RU" sz="44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endParaRPr lang="ru-RU" sz="4400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endParaRPr lang="ru-RU" sz="44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endParaRPr lang="ru-RU" sz="44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ctr">
              <a:lnSpc>
                <a:spcPts val="2200"/>
              </a:lnSpc>
            </a:pPr>
            <a:r>
              <a:rPr lang="ru-RU" sz="2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Докладчик: </a:t>
            </a:r>
            <a:r>
              <a:rPr lang="ru-RU" sz="20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И.о</a:t>
            </a:r>
            <a:r>
              <a:rPr lang="ru-RU" sz="2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. руководителя УФНС России </a:t>
            </a:r>
          </a:p>
          <a:p>
            <a:pPr algn="ctr">
              <a:lnSpc>
                <a:spcPts val="2200"/>
              </a:lnSpc>
            </a:pPr>
            <a:r>
              <a:rPr lang="ru-RU" sz="2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по Ямало-Ненецкому автономному округу</a:t>
            </a:r>
          </a:p>
          <a:p>
            <a:pPr algn="ctr">
              <a:lnSpc>
                <a:spcPts val="2200"/>
              </a:lnSpc>
            </a:pPr>
            <a:r>
              <a:rPr lang="ru-RU" sz="2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Руслан Юрьевич </a:t>
            </a:r>
            <a:r>
              <a:rPr lang="ru-RU" sz="20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Посунько</a:t>
            </a:r>
            <a:endParaRPr lang="ru-RU" sz="20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F02B06B-D26A-4458-B3AA-BE52EC7942AD}"/>
              </a:ext>
            </a:extLst>
          </p:cNvPr>
          <p:cNvSpPr/>
          <p:nvPr/>
        </p:nvSpPr>
        <p:spPr>
          <a:xfrm>
            <a:off x="1" y="0"/>
            <a:ext cx="293179" cy="944488"/>
          </a:xfrm>
          <a:prstGeom prst="rect">
            <a:avLst/>
          </a:prstGeom>
          <a:gradFill>
            <a:gsLst>
              <a:gs pos="0">
                <a:srgbClr val="FF0000"/>
              </a:gs>
              <a:gs pos="32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D099153-06F1-4F3A-87CD-95B7144D5CFD}"/>
              </a:ext>
            </a:extLst>
          </p:cNvPr>
          <p:cNvSpPr txBox="1"/>
          <p:nvPr/>
        </p:nvSpPr>
        <p:spPr>
          <a:xfrm>
            <a:off x="11635931" y="6243925"/>
            <a:ext cx="620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prstClr val="white"/>
                </a:solidFill>
                <a:latin typeface="Century Schoolbook" panose="02040604050505020304" pitchFamily="18" charset="0"/>
              </a:rPr>
              <a:t>1</a:t>
            </a:r>
            <a:endParaRPr lang="ru-RU" sz="2800" dirty="0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7" name="Изображение 10" descr="FNS_vizitka_for_rukovodstv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4319" y="693963"/>
            <a:ext cx="2211895" cy="219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14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 rotWithShape="1">
          <a:blip r:embed="rId2"/>
          <a:srcRect l="15532" t="28665" r="18641" b="4595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7763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2300" y="143067"/>
            <a:ext cx="9436099" cy="1495232"/>
          </a:xfrm>
        </p:spPr>
        <p:txBody>
          <a:bodyPr/>
          <a:lstStyle/>
          <a:p>
            <a:pPr marL="0" indent="0" algn="l">
              <a:buNone/>
            </a:pPr>
            <a:r>
              <a:rPr lang="ru-RU" sz="40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Положительные примеры перехода на </a:t>
            </a:r>
            <a:r>
              <a:rPr lang="ru-RU" sz="4000" dirty="0" err="1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АвтоУСН</a:t>
            </a:r>
            <a:r>
              <a:rPr lang="ru-RU" sz="40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(Доходы)</a:t>
            </a:r>
            <a:endParaRPr lang="ru-RU" sz="400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5500" y="1676400"/>
            <a:ext cx="10642600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" indent="0"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" indent="0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ИП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применяет УСН с объектом налогообложения «Доходы», получен доход в размере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23 118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тыс. руб., общая налоговая нагрузка составляет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2 846 </a:t>
            </a:r>
            <a:r>
              <a:rPr lang="ru-RU" sz="2000" b="1" u="sng" dirty="0">
                <a:latin typeface="Arial" pitchFamily="34" charset="0"/>
                <a:cs typeface="Arial" pitchFamily="34" charset="0"/>
              </a:rPr>
              <a:t>тыс. руб.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из которых: 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1 177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страховые взносы за работников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228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страховые взносы в виде 1%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53.7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тыс.руб. фиксированные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страховые взносы (2025 год)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387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– сумма исчисленного налога УСН</a:t>
            </a:r>
          </a:p>
          <a:p>
            <a:pPr marL="45720" indent="0"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" indent="0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учетом нового положения применения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АвтоУСН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общая налоговая нагрузка составит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" indent="0">
              <a:buNone/>
            </a:pPr>
            <a:r>
              <a:rPr lang="ru-RU" sz="2800" b="1" u="sng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000" b="1" u="sng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u="sng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849</a:t>
            </a:r>
            <a:r>
              <a:rPr lang="ru-RU" sz="2000" b="1" u="sng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u="sng" dirty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., (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23 118*8%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), что на </a:t>
            </a:r>
            <a:r>
              <a:rPr lang="ru-RU" sz="2800" b="1" u="sng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997</a:t>
            </a:r>
            <a:r>
              <a:rPr lang="ru-RU" sz="20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меньше, чем на текущей системе УСН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Изображение 10" descr="FNS_vizitka_for_rukovodstv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19" y="249462"/>
            <a:ext cx="1398767" cy="138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8755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2300" y="143067"/>
            <a:ext cx="9436099" cy="1495232"/>
          </a:xfrm>
        </p:spPr>
        <p:txBody>
          <a:bodyPr/>
          <a:lstStyle/>
          <a:p>
            <a:pPr marL="0" indent="0" algn="l">
              <a:buNone/>
            </a:pPr>
            <a:r>
              <a:rPr lang="ru-RU" sz="40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Положительные примеры перехода на </a:t>
            </a:r>
            <a:r>
              <a:rPr lang="ru-RU" sz="4000" dirty="0" err="1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АвтоУСН</a:t>
            </a:r>
            <a:r>
              <a:rPr lang="ru-RU" sz="40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(Доходы-Расходы)</a:t>
            </a:r>
            <a:endParaRPr lang="ru-RU" sz="400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5500" y="1676400"/>
            <a:ext cx="10642600" cy="42165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ООО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применяет УСН с объектом налогообложения «Доходы-Расходы», получен доход в размере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20 918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тыс.руб., а так же произведены расходы в сумме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16 261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тыс.руб., налоговая база для исчисления налога составляет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4 656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тыс.руб. общая налоговая нагрузка составляет </a:t>
            </a:r>
            <a:r>
              <a:rPr lang="ru-RU" sz="2800" b="1" u="sng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1 700 </a:t>
            </a:r>
            <a:r>
              <a:rPr lang="ru-RU" sz="2000" b="1" u="sng" dirty="0">
                <a:latin typeface="Arial" pitchFamily="34" charset="0"/>
                <a:cs typeface="Arial" pitchFamily="34" charset="0"/>
              </a:rPr>
              <a:t>тыс.руб.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из которых: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467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тыс. руб. страховые взносы за работников,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232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тыс. руб. – сумма исчисленного налога УСН.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С учетом нового положения применения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АвтоУСН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общая налоговая нагрузка составит </a:t>
            </a:r>
            <a:r>
              <a:rPr lang="ru-RU" sz="2800" b="1" u="sng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931 </a:t>
            </a:r>
            <a:r>
              <a:rPr lang="ru-RU" sz="2000" b="1" u="sng" dirty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20 918-16 261)*20%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2000">
                <a:latin typeface="Arial" pitchFamily="34" charset="0"/>
                <a:cs typeface="Arial" pitchFamily="34" charset="0"/>
              </a:rPr>
              <a:t>на </a:t>
            </a:r>
            <a:r>
              <a:rPr lang="ru-RU" sz="2800" b="1" u="sng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769 </a:t>
            </a:r>
            <a:r>
              <a:rPr lang="ru-RU" sz="2000" b="1" u="sng" smtClean="0">
                <a:latin typeface="Arial" pitchFamily="34" charset="0"/>
                <a:cs typeface="Arial" pitchFamily="34" charset="0"/>
              </a:rPr>
              <a:t>тыс</a:t>
            </a:r>
            <a:r>
              <a:rPr lang="ru-RU" sz="2000" b="1" u="sng" dirty="0">
                <a:latin typeface="Arial" pitchFamily="34" charset="0"/>
                <a:cs typeface="Arial" pitchFamily="34" charset="0"/>
              </a:rPr>
              <a:t>. руб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меньше, чем на текущей системе УСН.</a:t>
            </a:r>
          </a:p>
        </p:txBody>
      </p:sp>
      <p:pic>
        <p:nvPicPr>
          <p:cNvPr id="7" name="Изображение 10" descr="FNS_vizitka_for_rukovodstv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19" y="249462"/>
            <a:ext cx="1398767" cy="138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0349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 rotWithShape="1">
          <a:blip r:embed="rId2"/>
          <a:srcRect l="15532" t="28665" r="18641" b="4595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86494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15139" t="11160" r="18149" b="22319"/>
          <a:stretch/>
        </p:blipFill>
        <p:spPr bwMode="auto">
          <a:xfrm>
            <a:off x="1" y="0"/>
            <a:ext cx="12230100" cy="68706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42474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F02B06B-D26A-4458-B3AA-BE52EC7942AD}"/>
              </a:ext>
            </a:extLst>
          </p:cNvPr>
          <p:cNvSpPr/>
          <p:nvPr/>
        </p:nvSpPr>
        <p:spPr>
          <a:xfrm>
            <a:off x="1" y="4"/>
            <a:ext cx="293179" cy="575733"/>
          </a:xfrm>
          <a:prstGeom prst="rect">
            <a:avLst/>
          </a:prstGeom>
          <a:gradFill>
            <a:gsLst>
              <a:gs pos="0">
                <a:srgbClr val="FF0000"/>
              </a:gs>
              <a:gs pos="32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90109" y="287870"/>
            <a:ext cx="9567135" cy="4831137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990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3397</TotalTime>
  <Words>81</Words>
  <Application>Microsoft Office PowerPoint</Application>
  <PresentationFormat>Произвольный</PresentationFormat>
  <Paragraphs>38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Положительные примеры перехода на АвтоУСН (Доходы)</vt:lpstr>
      <vt:lpstr>Положительные примеры перехода на АвтоУСН (Доходы-Расходы)</vt:lpstr>
      <vt:lpstr>Презентация PowerPoint</vt:lpstr>
      <vt:lpstr>Презентация PowerPoint</vt:lpstr>
      <vt:lpstr> 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Семенов Максим Николаевич</dc:creator>
  <cp:lastModifiedBy>Комаровский Андрей Петрович</cp:lastModifiedBy>
  <cp:revision>156</cp:revision>
  <cp:lastPrinted>2023-04-07T07:44:10Z</cp:lastPrinted>
  <dcterms:created xsi:type="dcterms:W3CDTF">2023-03-20T07:01:14Z</dcterms:created>
  <dcterms:modified xsi:type="dcterms:W3CDTF">2024-11-07T11:56:30Z</dcterms:modified>
</cp:coreProperties>
</file>